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8" r:id="rId2"/>
    <p:sldId id="272" r:id="rId3"/>
    <p:sldId id="281" r:id="rId4"/>
    <p:sldId id="289" r:id="rId5"/>
    <p:sldId id="283" r:id="rId6"/>
    <p:sldId id="290" r:id="rId7"/>
    <p:sldId id="291" r:id="rId8"/>
    <p:sldId id="260" r:id="rId9"/>
    <p:sldId id="282" r:id="rId10"/>
    <p:sldId id="273" r:id="rId11"/>
    <p:sldId id="284" r:id="rId12"/>
    <p:sldId id="285" r:id="rId13"/>
    <p:sldId id="287" r:id="rId14"/>
    <p:sldId id="28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2114"/>
    <a:srgbClr val="150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 autoAdjust="0"/>
    <p:restoredTop sz="83462" autoAdjust="0"/>
  </p:normalViewPr>
  <p:slideViewPr>
    <p:cSldViewPr snapToObjects="1">
      <p:cViewPr varScale="1">
        <p:scale>
          <a:sx n="59" d="100"/>
          <a:sy n="59" d="100"/>
        </p:scale>
        <p:origin x="15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11F99-4248-4EEE-9F7B-E1A2BD6EEC10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FDEA7-FB24-4253-8C5E-BA82DE83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7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c.com/2017/12/06/bitcoin-tops-13000-surging-1000-in-less-than-24-hours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FDEA7-FB24-4253-8C5E-BA82DE836B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-cryptocurrency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digital payments system?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-This digital currency that started off as a ragtag underground anarchist experiment was at parity with the US dollar in 2011. This month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briefly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worth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19,000 dollars.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-Pakistani economy valued at 300 billion dollars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FDEA7-FB24-4253-8C5E-BA82DE836B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FDEA7-FB24-4253-8C5E-BA82DE836B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4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-different payments systems paradigms</a:t>
            </a:r>
            <a:br>
              <a:rPr lang="en-US" dirty="0"/>
            </a:br>
            <a:r>
              <a:rPr lang="en-US" dirty="0"/>
              <a:t>1.</a:t>
            </a:r>
            <a:r>
              <a:rPr lang="en-US" baseline="0" dirty="0"/>
              <a:t> card paradigm (centralized database)</a:t>
            </a:r>
          </a:p>
          <a:p>
            <a:r>
              <a:rPr lang="en-US" baseline="0" dirty="0"/>
              <a:t>2. cash paradigm (unique tokens)</a:t>
            </a:r>
          </a:p>
          <a:p>
            <a:r>
              <a:rPr lang="en-US" baseline="0" dirty="0"/>
              <a:t>3. hybrid (</a:t>
            </a:r>
            <a:r>
              <a:rPr lang="en-US" baseline="0" dirty="0" err="1"/>
              <a:t>Paypal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-all these systems are centralized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FDEA7-FB24-4253-8C5E-BA82DE836B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FDEA7-FB24-4253-8C5E-BA82DE836B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32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-different payments systems paradigms</a:t>
            </a:r>
            <a:br>
              <a:rPr lang="en-US" dirty="0"/>
            </a:br>
            <a:r>
              <a:rPr lang="en-US" dirty="0"/>
              <a:t>1.</a:t>
            </a:r>
            <a:r>
              <a:rPr lang="en-US" baseline="0" dirty="0"/>
              <a:t> card paradigm (centralized database)</a:t>
            </a:r>
          </a:p>
          <a:p>
            <a:r>
              <a:rPr lang="en-US" baseline="0" dirty="0"/>
              <a:t>2. cash paradigm (unique tokens)</a:t>
            </a:r>
          </a:p>
          <a:p>
            <a:r>
              <a:rPr lang="en-US" baseline="0" dirty="0"/>
              <a:t>3. hybrid (</a:t>
            </a:r>
            <a:r>
              <a:rPr lang="en-US" baseline="0" dirty="0" err="1"/>
              <a:t>Paypal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-all these systems are centralized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FDEA7-FB24-4253-8C5E-BA82DE836B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6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3.jpeg"/><Relationship Id="rId5" Type="http://schemas.openxmlformats.org/officeDocument/2006/relationships/image" Target="../media/image21.jpe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hyperlink" Target="https://www.dawn.com/news/1655079/the-rise-of-cryptocurrency" TargetMode="Externa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8.jpeg"/><Relationship Id="rId5" Type="http://schemas.openxmlformats.org/officeDocument/2006/relationships/image" Target="../media/image21.jpe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73" y="0"/>
            <a:ext cx="9165773" cy="611051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21774" y="979365"/>
            <a:ext cx="3831773" cy="2754435"/>
          </a:xfrm>
        </p:spPr>
        <p:txBody>
          <a:bodyPr>
            <a:noAutofit/>
          </a:bodyPr>
          <a:lstStyle/>
          <a:p>
            <a:r>
              <a:rPr lang="en-GB" sz="5400" dirty="0" smtClean="0"/>
              <a:t>Demystifying</a:t>
            </a:r>
            <a:br>
              <a:rPr lang="en-GB" sz="5400" dirty="0" smtClean="0"/>
            </a:br>
            <a:r>
              <a:rPr lang="en-GB" sz="5400" dirty="0" smtClean="0"/>
              <a:t>Bitcoin</a:t>
            </a:r>
            <a:br>
              <a:rPr lang="en-GB" sz="5400" dirty="0" smtClean="0"/>
            </a:br>
            <a:r>
              <a:rPr lang="en-GB" sz="2400" dirty="0" smtClean="0"/>
              <a:t>-nuts and bolts</a:t>
            </a:r>
            <a:endParaRPr lang="en-GB" sz="4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84825" y="5029200"/>
            <a:ext cx="3025775" cy="928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 smtClean="0"/>
              <a:t>Dr.</a:t>
            </a:r>
            <a:r>
              <a:rPr lang="en-GB" sz="2800" b="1" dirty="0" smtClean="0"/>
              <a:t> Taha Ali </a:t>
            </a:r>
          </a:p>
          <a:p>
            <a:r>
              <a:rPr lang="en-GB" sz="2400" dirty="0" smtClean="0"/>
              <a:t>(NUST-SEECS)</a:t>
            </a:r>
            <a:endParaRPr lang="en-GB" sz="4000" dirty="0"/>
          </a:p>
        </p:txBody>
      </p:sp>
      <p:sp>
        <p:nvSpPr>
          <p:cNvPr id="2" name="AutoShape 2" descr="Bitcoin #80 - Bitcoin Monetary Trust | OpenSe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Possible Bitcoin Network Spam Attack is One User's Moby Dick – Featured  Bitcoin News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78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prstClr val="black"/>
                </a:solidFill>
                <a:latin typeface="Century Gothic" pitchFamily="34" charset="0"/>
              </a:rPr>
              <a:t>a </a:t>
            </a:r>
            <a:r>
              <a:rPr lang="en-US" altLang="en-US" sz="4000" dirty="0" err="1">
                <a:solidFill>
                  <a:prstClr val="black"/>
                </a:solidFill>
                <a:latin typeface="Century Gothic" pitchFamily="34" charset="0"/>
              </a:rPr>
              <a:t>Bitcoin</a:t>
            </a:r>
            <a:r>
              <a:rPr lang="en-US" altLang="en-US" sz="4000" dirty="0">
                <a:solidFill>
                  <a:prstClr val="black"/>
                </a:solidFill>
                <a:latin typeface="Century Gothic" pitchFamily="34" charset="0"/>
              </a:rPr>
              <a:t> transaction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6</a:t>
            </a:r>
          </a:p>
        </p:txBody>
      </p:sp>
      <p:pic>
        <p:nvPicPr>
          <p:cNvPr id="34" name="Picture 33" descr="https://bitcoin.org/img/icons/open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4114" y="719138"/>
            <a:ext cx="91440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public key = user address , </a:t>
            </a:r>
            <a:r>
              <a:rPr lang="en-US" altLang="en-US" sz="2400" dirty="0">
                <a:solidFill>
                  <a:srgbClr val="000000"/>
                </a:solidFill>
                <a:latin typeface="Century Gothic" pitchFamily="34" charset="0"/>
              </a:rPr>
              <a:t>private key = control of address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altLang="en-US" sz="2400" dirty="0">
                <a:solidFill>
                  <a:srgbClr val="000000"/>
                </a:solidFill>
                <a:latin typeface="Century Gothic" pitchFamily="34" charset="0"/>
              </a:rPr>
              <a:t>e.g. Alice wants to send Bob 5 </a:t>
            </a:r>
            <a:r>
              <a:rPr lang="en-US" altLang="en-US" sz="2400" dirty="0" err="1">
                <a:solidFill>
                  <a:srgbClr val="000000"/>
                </a:solidFill>
                <a:latin typeface="Century Gothic" pitchFamily="34" charset="0"/>
              </a:rPr>
              <a:t>bitcoins</a:t>
            </a:r>
            <a:r>
              <a:rPr lang="en-US" altLang="en-US" sz="2400" dirty="0">
                <a:solidFill>
                  <a:srgbClr val="000000"/>
                </a:solidFill>
                <a:latin typeface="Century Gothic" pitchFamily="34" charset="0"/>
              </a:rPr>
              <a:t> </a:t>
            </a:r>
            <a:endParaRPr lang="en-AU" altLang="en-US" sz="20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14" y="2438400"/>
            <a:ext cx="4395486" cy="3124200"/>
          </a:xfrm>
          <a:prstGeom prst="rect">
            <a:avLst/>
          </a:prstGeom>
          <a:solidFill>
            <a:schemeClr val="bg1"/>
          </a:solidFill>
          <a:ln w="38100">
            <a:solidFill>
              <a:srgbClr val="1507C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transaction ID</a:t>
            </a:r>
            <a:r>
              <a:rPr lang="en-US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(9382)</a:t>
            </a:r>
          </a:p>
          <a:p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input:</a:t>
            </a:r>
            <a:r>
              <a:rPr lang="en-US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Alice’s public key</a:t>
            </a:r>
          </a:p>
          <a:p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output:</a:t>
            </a:r>
            <a:r>
              <a:rPr lang="en-US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Bob’s public key</a:t>
            </a:r>
          </a:p>
          <a:p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amount:</a:t>
            </a:r>
            <a:r>
              <a:rPr lang="en-US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5 BTC</a:t>
            </a:r>
          </a:p>
          <a:p>
            <a:pPr algn="ctr"/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Alice’s signature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752600"/>
            <a:ext cx="9144000" cy="48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Bob wants to send money to Charlie and Dave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2438400"/>
            <a:ext cx="4433887" cy="4343400"/>
          </a:xfrm>
          <a:prstGeom prst="rect">
            <a:avLst/>
          </a:prstGeom>
          <a:solidFill>
            <a:schemeClr val="bg1"/>
          </a:solidFill>
          <a:ln w="38100">
            <a:solidFill>
              <a:srgbClr val="1507C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transaction ID</a:t>
            </a:r>
            <a:r>
              <a:rPr lang="en-US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(5897)</a:t>
            </a:r>
          </a:p>
          <a:p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input:</a:t>
            </a:r>
            <a:r>
              <a:rPr lang="en-US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Bob’s public key</a:t>
            </a:r>
          </a:p>
          <a:p>
            <a:r>
              <a:rPr lang="en-US" sz="2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transaction ref.: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9382</a:t>
            </a:r>
            <a:b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output:</a:t>
            </a:r>
            <a:r>
              <a:rPr lang="en-US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Charlie’s public key</a:t>
            </a:r>
          </a:p>
          <a:p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amount:</a:t>
            </a:r>
            <a:r>
              <a:rPr lang="en-US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1 BTC</a:t>
            </a:r>
          </a:p>
          <a:p>
            <a:pPr algn="ctr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output:</a:t>
            </a:r>
            <a:r>
              <a:rPr lang="en-US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Dave’s public key</a:t>
            </a:r>
          </a:p>
          <a:p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amount:</a:t>
            </a:r>
            <a:r>
              <a:rPr lang="en-US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4 BTC</a:t>
            </a:r>
          </a:p>
          <a:p>
            <a:pPr algn="ctr"/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Bob’s signature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442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1" animBg="1"/>
      <p:bldP spid="14" grpId="0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prstClr val="black"/>
                </a:solidFill>
                <a:latin typeface="Century Gothic" pitchFamily="34" charset="0"/>
              </a:rPr>
              <a:t>mining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7</a:t>
            </a:r>
          </a:p>
        </p:txBody>
      </p:sp>
      <p:pic>
        <p:nvPicPr>
          <p:cNvPr id="34" name="Picture 33" descr="https://bitcoin.org/img/icons/open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4114" y="719138"/>
            <a:ext cx="9144000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miners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block, blockchain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lottery – proof of work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difficulty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6681" y="3777343"/>
            <a:ext cx="1498552" cy="870857"/>
          </a:xfrm>
          <a:prstGeom prst="rect">
            <a:avLst/>
          </a:prstGeom>
          <a:solidFill>
            <a:schemeClr val="bg1"/>
          </a:solidFill>
          <a:ln w="38100">
            <a:solidFill>
              <a:srgbClr val="1507CF"/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BLOCK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24201" y="3897086"/>
            <a:ext cx="5257799" cy="566057"/>
            <a:chOff x="2564639" y="1828800"/>
            <a:chExt cx="6952740" cy="566057"/>
          </a:xfrm>
        </p:grpSpPr>
        <p:grpSp>
          <p:nvGrpSpPr>
            <p:cNvPr id="12" name="Group 11"/>
            <p:cNvGrpSpPr/>
            <p:nvPr/>
          </p:nvGrpSpPr>
          <p:grpSpPr>
            <a:xfrm>
              <a:off x="2564639" y="1840859"/>
              <a:ext cx="6952740" cy="553998"/>
              <a:chOff x="-1232081" y="1840859"/>
              <a:chExt cx="6952740" cy="553998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871568" y="1840859"/>
                <a:ext cx="1849091" cy="553998"/>
              </a:xfrm>
              <a:prstGeom prst="rect">
                <a:avLst/>
              </a:prstGeom>
              <a:blipFill>
                <a:blip r:embed="rId5"/>
                <a:tile tx="0" ty="0" sx="100000" sy="100000" flip="none" algn="tl"/>
              </a:blipFill>
              <a:ln w="38100">
                <a:solidFill>
                  <a:srgbClr val="1507C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00……</a:t>
                </a: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V="1">
                <a:off x="-1232081" y="2103985"/>
                <a:ext cx="5002885" cy="602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diamond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4022594" y="1828800"/>
              <a:ext cx="1126585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H()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042383" y="3771313"/>
            <a:ext cx="978898" cy="87085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RND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25400" y="5196007"/>
            <a:ext cx="9144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circulate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incentive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difficulty level moderated by protocol</a:t>
            </a:r>
          </a:p>
        </p:txBody>
      </p:sp>
      <p:pic>
        <p:nvPicPr>
          <p:cNvPr id="4098" name="Picture 2" descr="Image result for dic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8" r="20234"/>
          <a:stretch/>
        </p:blipFill>
        <p:spPr bwMode="auto">
          <a:xfrm>
            <a:off x="6477000" y="1683989"/>
            <a:ext cx="1782762" cy="174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394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 animBg="1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prstClr val="black"/>
                </a:solidFill>
                <a:latin typeface="Century Gothic" pitchFamily="34" charset="0"/>
              </a:rPr>
              <a:t>properties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8</a:t>
            </a:r>
          </a:p>
        </p:txBody>
      </p:sp>
      <p:pic>
        <p:nvPicPr>
          <p:cNvPr id="34" name="Picture 33" descr="https://bitcoin.org/img/icons/open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4114" y="719138"/>
            <a:ext cx="914400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decentralized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double-spend protection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anonymity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efficient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secure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25400" y="4343400"/>
            <a:ext cx="9144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anonymity may be broken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difficult to use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dirty="0">
                <a:latin typeface="Century Gothic" pitchFamily="34" charset="0"/>
              </a:rPr>
              <a:t>no mechanisms for theft/fraud protection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204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>
                <a:solidFill>
                  <a:prstClr val="black"/>
                </a:solidFill>
                <a:latin typeface="Century Gothic" pitchFamily="34" charset="0"/>
              </a:rPr>
              <a:t>conclusion</a:t>
            </a:r>
            <a:endParaRPr lang="en-US" altLang="en-US" sz="4000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9</a:t>
            </a:r>
          </a:p>
        </p:txBody>
      </p:sp>
      <p:pic>
        <p:nvPicPr>
          <p:cNvPr id="34" name="Picture 33" descr="https://bitcoin.org/img/icons/open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Cloud\Current Work\Bitcoin Talk\24232914_10155607444547798_5539316836649052011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24000"/>
            <a:ext cx="91627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101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prstClr val="black"/>
                </a:solidFill>
                <a:latin typeface="Century Gothic" pitchFamily="34" charset="0"/>
              </a:rPr>
              <a:t>references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9</a:t>
            </a:r>
          </a:p>
        </p:txBody>
      </p:sp>
      <p:pic>
        <p:nvPicPr>
          <p:cNvPr id="34" name="Picture 33" descr="https://bitcoin.org/img/icons/open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4114" y="1110020"/>
            <a:ext cx="9144000" cy="553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b="1" dirty="0">
                <a:latin typeface="Century Gothic" pitchFamily="34" charset="0"/>
              </a:rPr>
              <a:t>Bitcoin: A Peer to Peer Electronic Cash </a:t>
            </a:r>
            <a:r>
              <a:rPr lang="en-US" sz="2400" b="1" dirty="0" smtClean="0">
                <a:latin typeface="Century Gothic" pitchFamily="34" charset="0"/>
              </a:rPr>
              <a:t>System </a:t>
            </a:r>
            <a:r>
              <a:rPr lang="en-US" sz="2400" dirty="0" smtClean="0">
                <a:latin typeface="Century Gothic" pitchFamily="34" charset="0"/>
              </a:rPr>
              <a:t/>
            </a:r>
            <a:br>
              <a:rPr lang="en-US" sz="2400" dirty="0" smtClean="0">
                <a:latin typeface="Century Gothic" pitchFamily="34" charset="0"/>
              </a:rPr>
            </a:br>
            <a:r>
              <a:rPr lang="en-US" sz="2400" dirty="0" smtClean="0">
                <a:latin typeface="Century Gothic" pitchFamily="34" charset="0"/>
              </a:rPr>
              <a:t>Satoshi </a:t>
            </a:r>
            <a:r>
              <a:rPr lang="en-US" sz="2400" dirty="0" err="1">
                <a:latin typeface="Century Gothic" pitchFamily="34" charset="0"/>
              </a:rPr>
              <a:t>Nakamoto</a:t>
            </a:r>
            <a:endParaRPr lang="en-US" sz="2400" dirty="0">
              <a:latin typeface="Century Gothic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endParaRPr lang="en-US" sz="2400" b="1" dirty="0">
              <a:latin typeface="Century Gothic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b="1" dirty="0">
                <a:latin typeface="Century Gothic" pitchFamily="34" charset="0"/>
              </a:rPr>
              <a:t>Foreword: The Long Road to Bitcoin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smtClean="0">
                <a:latin typeface="Century Gothic" pitchFamily="34" charset="0"/>
              </a:rPr>
              <a:t/>
            </a:r>
            <a:br>
              <a:rPr lang="en-US" sz="2400" dirty="0" smtClean="0">
                <a:latin typeface="Century Gothic" pitchFamily="34" charset="0"/>
              </a:rPr>
            </a:br>
            <a:r>
              <a:rPr lang="en-US" sz="2400" dirty="0" smtClean="0">
                <a:latin typeface="Century Gothic" pitchFamily="34" charset="0"/>
              </a:rPr>
              <a:t>Jeremy Clark,</a:t>
            </a:r>
            <a:r>
              <a:rPr lang="en-US" sz="2400" dirty="0">
                <a:latin typeface="Century Gothic" pitchFamily="34" charset="0"/>
              </a:rPr>
              <a:t/>
            </a:r>
            <a:br>
              <a:rPr lang="en-US" sz="2400" dirty="0">
                <a:latin typeface="Century Gothic" pitchFamily="34" charset="0"/>
              </a:rPr>
            </a:br>
            <a:r>
              <a:rPr lang="en-US" sz="2400" dirty="0">
                <a:latin typeface="Century Gothic" pitchFamily="34" charset="0"/>
              </a:rPr>
              <a:t>Bitcoin and Cryptocurrency </a:t>
            </a:r>
            <a:r>
              <a:rPr lang="en-US" sz="2400" dirty="0" smtClean="0">
                <a:latin typeface="Century Gothic" pitchFamily="34" charset="0"/>
              </a:rPr>
              <a:t>Technologies</a:t>
            </a:r>
            <a:endParaRPr lang="en-US" sz="2400" dirty="0">
              <a:latin typeface="Century Gothic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SzPct val="100000"/>
              <a:buNone/>
            </a:pPr>
            <a:endParaRPr lang="en-US" sz="2400" dirty="0" smtClean="0">
              <a:latin typeface="Century Gothic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US" sz="2400" b="1" dirty="0" smtClean="0">
                <a:latin typeface="Century Gothic" pitchFamily="34" charset="0"/>
                <a:hlinkClick r:id="rId5"/>
              </a:rPr>
              <a:t>The Rise of Cryptocurrency</a:t>
            </a:r>
            <a:r>
              <a:rPr lang="en-US" sz="2400" dirty="0" smtClean="0">
                <a:latin typeface="Century Gothic" pitchFamily="34" charset="0"/>
                <a:hlinkClick r:id="rId5"/>
              </a:rPr>
              <a:t> </a:t>
            </a:r>
            <a:r>
              <a:rPr lang="en-US" sz="2400" dirty="0" smtClean="0">
                <a:latin typeface="Century Gothic" pitchFamily="34" charset="0"/>
              </a:rPr>
              <a:t/>
            </a:r>
            <a:br>
              <a:rPr lang="en-US" sz="2400" dirty="0" smtClean="0">
                <a:latin typeface="Century Gothic" pitchFamily="34" charset="0"/>
              </a:rPr>
            </a:br>
            <a:r>
              <a:rPr lang="en-US" sz="2400" dirty="0" smtClean="0">
                <a:latin typeface="Century Gothic" pitchFamily="34" charset="0"/>
              </a:rPr>
              <a:t>Taha Ali</a:t>
            </a:r>
            <a:r>
              <a:rPr lang="en-US" sz="2400" dirty="0">
                <a:latin typeface="Century Gothic" pitchFamily="34" charset="0"/>
              </a:rPr>
              <a:t/>
            </a:r>
            <a:br>
              <a:rPr lang="en-US" sz="2400" dirty="0">
                <a:latin typeface="Century Gothic" pitchFamily="34" charset="0"/>
              </a:rPr>
            </a:br>
            <a:r>
              <a:rPr lang="en-US" sz="2400" dirty="0" smtClean="0">
                <a:latin typeface="Century Gothic" pitchFamily="34" charset="0"/>
              </a:rPr>
              <a:t>DAWN, Oct, 2021</a:t>
            </a:r>
            <a:endParaRPr lang="en-US" sz="2400" dirty="0">
              <a:latin typeface="Century Gothic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51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prstClr val="black"/>
                </a:solidFill>
                <a:latin typeface="Century Gothic" pitchFamily="34" charset="0"/>
              </a:rPr>
              <a:t>overview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0</a:t>
            </a:r>
          </a:p>
        </p:txBody>
      </p:sp>
      <p:pic>
        <p:nvPicPr>
          <p:cNvPr id="11" name="Picture 10" descr="https://bitcoin.org/img/icons/opengrap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762000"/>
            <a:ext cx="91440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5"/>
              </a:buBlip>
            </a:pP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how </a:t>
            </a:r>
            <a:r>
              <a:rPr lang="en-AU" altLang="en-US" sz="2400" dirty="0" err="1">
                <a:solidFill>
                  <a:srgbClr val="000000"/>
                </a:solidFill>
                <a:latin typeface="Century Gothic" pitchFamily="34" charset="0"/>
              </a:rPr>
              <a:t>Bitcoin</a:t>
            </a: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 works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5"/>
              </a:buBlip>
            </a:pPr>
            <a:r>
              <a:rPr lang="en-AU" altLang="en-US" sz="2400" smtClean="0">
                <a:solidFill>
                  <a:srgbClr val="000000"/>
                </a:solidFill>
                <a:latin typeface="Century Gothic" pitchFamily="34" charset="0"/>
              </a:rPr>
              <a:t>Bitcoin mania</a:t>
            </a:r>
            <a:endParaRPr lang="en-AU" altLang="en-US" sz="24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pic>
        <p:nvPicPr>
          <p:cNvPr id="2" name="Picture 2" descr="https://cdn-images-1.medium.com/max/1250/1*zXO6yHOPgnw0HnQuc3x5OQ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59"/>
          <a:stretch/>
        </p:blipFill>
        <p:spPr bwMode="auto">
          <a:xfrm>
            <a:off x="76200" y="1825184"/>
            <a:ext cx="5105400" cy="50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cdn-images-1.medium.com/max/1250/1*zXO6yHOPgnw0HnQuc3x5OQ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2" r="33759"/>
          <a:stretch/>
        </p:blipFill>
        <p:spPr bwMode="auto">
          <a:xfrm>
            <a:off x="2286000" y="1828800"/>
            <a:ext cx="5105400" cy="499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-images-1.medium.com/max/1250/1*zXO6yHOPgnw0HnQuc3x5OQ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9"/>
          <a:stretch/>
        </p:blipFill>
        <p:spPr bwMode="auto">
          <a:xfrm>
            <a:off x="4024709" y="1833924"/>
            <a:ext cx="5119291" cy="50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929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prstClr val="black"/>
                </a:solidFill>
                <a:latin typeface="Century Gothic" pitchFamily="34" charset="0"/>
              </a:rPr>
              <a:t>overview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1075015"/>
            <a:ext cx="9144000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digital payments </a:t>
            </a:r>
            <a:r>
              <a:rPr lang="en-AU" altLang="en-US" sz="2400" dirty="0" smtClean="0">
                <a:solidFill>
                  <a:srgbClr val="000000"/>
                </a:solidFill>
                <a:latin typeface="Century Gothic" pitchFamily="34" charset="0"/>
              </a:rPr>
              <a:t>system vs. </a:t>
            </a: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cryptocurrency</a:t>
            </a:r>
            <a:b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</a:br>
            <a:endParaRPr lang="en-AU" altLang="en-US" sz="2400" dirty="0">
              <a:solidFill>
                <a:srgbClr val="000000"/>
              </a:solidFill>
              <a:latin typeface="Century Gothic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 smtClean="0">
                <a:solidFill>
                  <a:srgbClr val="000000"/>
                </a:solidFill>
                <a:latin typeface="Century Gothic" pitchFamily="34" charset="0"/>
              </a:rPr>
              <a:t>Satoshi </a:t>
            </a:r>
            <a:r>
              <a:rPr lang="en-AU" altLang="en-US" sz="2400" dirty="0" err="1" smtClean="0">
                <a:solidFill>
                  <a:srgbClr val="000000"/>
                </a:solidFill>
                <a:latin typeface="Century Gothic" pitchFamily="34" charset="0"/>
              </a:rPr>
              <a:t>Nakamoto</a:t>
            </a:r>
            <a:endParaRPr lang="en-AU" altLang="en-US" sz="2400" dirty="0" smtClean="0">
              <a:solidFill>
                <a:srgbClr val="000000"/>
              </a:solidFill>
              <a:latin typeface="Century Gothic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SzPct val="100000"/>
              <a:buNone/>
            </a:pPr>
            <a:endParaRPr lang="en-AU" altLang="en-US" sz="2400" dirty="0">
              <a:solidFill>
                <a:srgbClr val="000000"/>
              </a:solidFill>
              <a:latin typeface="Century Gothic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 err="1">
                <a:solidFill>
                  <a:srgbClr val="000000"/>
                </a:solidFill>
                <a:latin typeface="Century Gothic" pitchFamily="34" charset="0"/>
              </a:rPr>
              <a:t>Ethereum</a:t>
            </a: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, </a:t>
            </a:r>
            <a:r>
              <a:rPr lang="en-AU" altLang="en-US" sz="2400" dirty="0" err="1">
                <a:solidFill>
                  <a:srgbClr val="000000"/>
                </a:solidFill>
                <a:latin typeface="Century Gothic" pitchFamily="34" charset="0"/>
              </a:rPr>
              <a:t>Litecoin</a:t>
            </a: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, </a:t>
            </a:r>
            <a:r>
              <a:rPr lang="en-AU" altLang="en-US" sz="2400" dirty="0" err="1">
                <a:solidFill>
                  <a:srgbClr val="000000"/>
                </a:solidFill>
                <a:latin typeface="Century Gothic" pitchFamily="34" charset="0"/>
              </a:rPr>
              <a:t>Zerocash</a:t>
            </a: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, </a:t>
            </a:r>
            <a:r>
              <a:rPr lang="en-AU" altLang="en-US" sz="2400" dirty="0" smtClean="0">
                <a:solidFill>
                  <a:srgbClr val="000000"/>
                </a:solidFill>
                <a:latin typeface="Century Gothic" pitchFamily="34" charset="0"/>
              </a:rPr>
              <a:t>Ripple, </a:t>
            </a:r>
            <a:r>
              <a:rPr lang="en-AU" altLang="en-US" sz="2400" dirty="0" err="1" smtClean="0">
                <a:solidFill>
                  <a:srgbClr val="000000"/>
                </a:solidFill>
                <a:latin typeface="Century Gothic" pitchFamily="34" charset="0"/>
              </a:rPr>
              <a:t>Cardano</a:t>
            </a:r>
            <a:r>
              <a:rPr lang="en-AU" altLang="en-US" sz="2400" dirty="0" smtClean="0">
                <a:solidFill>
                  <a:srgbClr val="000000"/>
                </a:solidFill>
                <a:latin typeface="Century Gothic" pitchFamily="34" charset="0"/>
              </a:rPr>
              <a:t>, etc.</a:t>
            </a:r>
            <a:endParaRPr lang="en-AU" altLang="en-US" sz="2400" dirty="0">
              <a:solidFill>
                <a:srgbClr val="000000"/>
              </a:solidFill>
              <a:latin typeface="Century Gothic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endParaRPr lang="en-AU" altLang="en-US" sz="2400" dirty="0">
              <a:solidFill>
                <a:srgbClr val="000000"/>
              </a:solidFill>
              <a:latin typeface="Century Gothic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 smtClean="0">
                <a:solidFill>
                  <a:srgbClr val="000000"/>
                </a:solidFill>
                <a:latin typeface="Century Gothic" pitchFamily="34" charset="0"/>
              </a:rPr>
              <a:t>trillion </a:t>
            </a: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dollar </a:t>
            </a:r>
            <a:r>
              <a:rPr lang="en-AU" altLang="en-US" sz="2400" dirty="0" smtClean="0">
                <a:solidFill>
                  <a:srgbClr val="000000"/>
                </a:solidFill>
                <a:latin typeface="Century Gothic" pitchFamily="34" charset="0"/>
              </a:rPr>
              <a:t>ecosystem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endParaRPr lang="en-AU" altLang="en-US" sz="2400" dirty="0" smtClean="0">
              <a:solidFill>
                <a:srgbClr val="000000"/>
              </a:solidFill>
              <a:latin typeface="Century Gothic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 smtClean="0">
                <a:solidFill>
                  <a:srgbClr val="000000"/>
                </a:solidFill>
                <a:latin typeface="Century Gothic" pitchFamily="34" charset="0"/>
              </a:rPr>
              <a:t>best asset class of the decade (gains&gt;20 million percent!)</a:t>
            </a:r>
            <a:endParaRPr lang="en-AU" altLang="en-US" sz="24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pic>
        <p:nvPicPr>
          <p:cNvPr id="11" name="Picture 10" descr="https://bitcoin.org/img/icons/opengrap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741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prstClr val="black"/>
                </a:solidFill>
                <a:latin typeface="Century Gothic" pitchFamily="34" charset="0"/>
              </a:rPr>
              <a:t>Satoshi </a:t>
            </a:r>
            <a:r>
              <a:rPr lang="en-US" altLang="en-US" sz="4000" dirty="0" err="1" smtClean="0">
                <a:solidFill>
                  <a:prstClr val="black"/>
                </a:solidFill>
                <a:latin typeface="Century Gothic" pitchFamily="34" charset="0"/>
              </a:rPr>
              <a:t>Nakamoto</a:t>
            </a:r>
            <a:endParaRPr lang="en-US" altLang="en-US" sz="4000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pic>
        <p:nvPicPr>
          <p:cNvPr id="11" name="Picture 10" descr="https://bitcoin.org/img/icons/opengrap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Who is the mysterious Bitcoin creator Satoshi Nakamoto?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5" y="827316"/>
            <a:ext cx="5537200" cy="60298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52" name="Picture 4" descr="Who Is Satoshi Nakamoto? The Upcoming Bitcoin Seduction Movie May Give Us  An Answ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58162"/>
            <a:ext cx="6355985" cy="544628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orian Nakamoto Launches Legal Fund to Refute Newsweek Claims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1126671"/>
            <a:ext cx="4750339" cy="55673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40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prstClr val="black"/>
                </a:solidFill>
                <a:latin typeface="Century Gothic" pitchFamily="34" charset="0"/>
              </a:rPr>
              <a:t>reimagining money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pic>
        <p:nvPicPr>
          <p:cNvPr id="11" name="Picture 10" descr="https://bitcoin.org/img/icons/opengrap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5" y="1815235"/>
            <a:ext cx="5378599" cy="442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4" y="1066800"/>
            <a:ext cx="7489791" cy="442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1" y="2209800"/>
            <a:ext cx="8082844" cy="442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70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837818"/>
            <a:ext cx="6181725" cy="4572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>
                <a:solidFill>
                  <a:prstClr val="black"/>
                </a:solidFill>
                <a:latin typeface="Century Gothic" pitchFamily="34" charset="0"/>
              </a:rPr>
              <a:t>pretty </a:t>
            </a:r>
            <a:r>
              <a:rPr lang="en-US" altLang="en-US" sz="4000" dirty="0" smtClean="0">
                <a:solidFill>
                  <a:prstClr val="black"/>
                </a:solidFill>
                <a:latin typeface="Century Gothic" pitchFamily="34" charset="0"/>
              </a:rPr>
              <a:t>pictures</a:t>
            </a:r>
            <a:endParaRPr lang="en-US" altLang="en-US" sz="4000" dirty="0">
              <a:solidFill>
                <a:prstClr val="black"/>
              </a:solidFill>
              <a:latin typeface="Century Gothic" pitchFamily="34" charset="0"/>
            </a:endParaRPr>
          </a:p>
        </p:txBody>
      </p:sp>
      <p:pic>
        <p:nvPicPr>
          <p:cNvPr id="11" name="Picture 10" descr="https://bitcoin.org/img/icons/opengrap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25056" r="24889"/>
          <a:stretch/>
        </p:blipFill>
        <p:spPr>
          <a:xfrm>
            <a:off x="685800" y="1143000"/>
            <a:ext cx="6400800" cy="51823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4280" y="1406434"/>
            <a:ext cx="5692520" cy="53753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AutoShape 4" descr="THE RISE OF CRYPTOCURRENCY - Newspaper - DAWN.COM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175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prstClr val="black"/>
                </a:solidFill>
                <a:latin typeface="Century Gothic" pitchFamily="34" charset="0"/>
              </a:rPr>
              <a:t>reimagining money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pic>
        <p:nvPicPr>
          <p:cNvPr id="11" name="Picture 10" descr="https://bitcoin.org/img/icons/opengrap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5" y="1815235"/>
            <a:ext cx="5378599" cy="442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15234"/>
            <a:ext cx="7489791" cy="442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76" y="1815235"/>
            <a:ext cx="8082844" cy="442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31756"/>
            <a:ext cx="7488832" cy="4389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6007"/>
            <a:ext cx="5744691" cy="439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19647"/>
            <a:ext cx="6203950" cy="441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260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prstClr val="black"/>
                </a:solidFill>
                <a:latin typeface="Century Gothic" pitchFamily="34" charset="0"/>
              </a:rPr>
              <a:t>primitives: encryption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pic>
        <p:nvPicPr>
          <p:cNvPr id="34" name="Picture 33" descr="https://bitcoin.org/img/icons/open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909935"/>
            <a:ext cx="9144000" cy="48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symmetric encryption – shared key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3505200"/>
            <a:ext cx="9144000" cy="48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asymmetric encryption – public key, private key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" t="23432" r="52600" b="24040"/>
          <a:stretch/>
        </p:blipFill>
        <p:spPr bwMode="auto">
          <a:xfrm>
            <a:off x="3048000" y="4148969"/>
            <a:ext cx="586706" cy="732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 descr="http://image.shutterstock.com/display_pic_with_logo/885902/172681220/stock-vector-vintage-keys-keyholes-collection-of-antique-and-modern-keys-and-padlocks-vector-illustration-172681220.jp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9" t="56344" r="3630" b="34662"/>
          <a:stretch/>
        </p:blipFill>
        <p:spPr bwMode="auto">
          <a:xfrm>
            <a:off x="6431279" y="4299550"/>
            <a:ext cx="1036321" cy="5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image.shutterstock.com/display_pic_with_logo/885902/172681220/stock-vector-vintage-keys-keyholes-collection-of-antique-and-modern-keys-and-padlocks-vector-illustration-172681220.jp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7" t="30499" r="4793" b="61842"/>
          <a:stretch/>
        </p:blipFill>
        <p:spPr bwMode="auto">
          <a:xfrm>
            <a:off x="1980565" y="4385869"/>
            <a:ext cx="971232" cy="49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4" t="19330" r="3791" b="24040"/>
          <a:stretch/>
        </p:blipFill>
        <p:spPr bwMode="auto">
          <a:xfrm>
            <a:off x="5782464" y="4091785"/>
            <a:ext cx="590309" cy="78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6200" y="1828800"/>
            <a:ext cx="1333763" cy="553998"/>
          </a:xfrm>
          <a:prstGeom prst="rect">
            <a:avLst/>
          </a:prstGeom>
          <a:solidFill>
            <a:schemeClr val="bg1"/>
          </a:solidFill>
          <a:ln w="38100">
            <a:solidFill>
              <a:srgbClr val="1507CF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DATA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622425" y="1752600"/>
            <a:ext cx="4016375" cy="1269475"/>
            <a:chOff x="1622425" y="1752600"/>
            <a:chExt cx="4016375" cy="1269475"/>
          </a:xfrm>
        </p:grpSpPr>
        <p:sp>
          <p:nvSpPr>
            <p:cNvPr id="19" name="TextBox 18"/>
            <p:cNvSpPr txBox="1"/>
            <p:nvPr/>
          </p:nvSpPr>
          <p:spPr>
            <a:xfrm>
              <a:off x="3932809" y="1840859"/>
              <a:ext cx="1176925" cy="553998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38100">
              <a:solidFill>
                <a:srgbClr val="1507C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x1@f</a:t>
              </a:r>
            </a:p>
          </p:txBody>
        </p:sp>
        <p:pic>
          <p:nvPicPr>
            <p:cNvPr id="20" name="Picture 4" descr="http://image.shutterstock.com/display_pic_with_logo/885902/172681220/stock-vector-vintage-keys-keyholes-collection-of-antique-and-modern-keys-and-padlocks-vector-illustration-172681220.jpg"/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98" t="2960" r="3516" b="86659"/>
            <a:stretch/>
          </p:blipFill>
          <p:spPr bwMode="auto">
            <a:xfrm>
              <a:off x="2362200" y="2223437"/>
              <a:ext cx="716280" cy="43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" t="23432" r="52600" b="24040"/>
            <a:stretch/>
          </p:blipFill>
          <p:spPr bwMode="auto">
            <a:xfrm>
              <a:off x="5052094" y="2289779"/>
              <a:ext cx="586706" cy="732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813279" y="1752600"/>
              <a:ext cx="1532168" cy="724261"/>
            </a:xfrm>
            <a:prstGeom prst="rect">
              <a:avLst/>
            </a:prstGeom>
            <a:noFill/>
            <a:ln w="50800">
              <a:solidFill>
                <a:srgbClr val="C62114"/>
              </a:solidFill>
              <a:prstDash val="lg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1622425" y="2105799"/>
              <a:ext cx="2012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562600" y="1843314"/>
            <a:ext cx="3491740" cy="805440"/>
            <a:chOff x="5562600" y="1843314"/>
            <a:chExt cx="3491740" cy="805440"/>
          </a:xfrm>
        </p:grpSpPr>
        <p:sp>
          <p:nvSpPr>
            <p:cNvPr id="25" name="TextBox 24"/>
            <p:cNvSpPr txBox="1"/>
            <p:nvPr/>
          </p:nvSpPr>
          <p:spPr>
            <a:xfrm>
              <a:off x="7720577" y="1843314"/>
              <a:ext cx="1333763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507C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DATA </a:t>
              </a:r>
            </a:p>
          </p:txBody>
        </p:sp>
        <p:pic>
          <p:nvPicPr>
            <p:cNvPr id="26" name="Picture 4" descr="http://image.shutterstock.com/display_pic_with_logo/885902/172681220/stock-vector-vintage-keys-keyholes-collection-of-antique-and-modern-keys-and-padlocks-vector-illustration-172681220.jpg"/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98" t="2960" r="3516" b="86659"/>
            <a:stretch/>
          </p:blipFill>
          <p:spPr bwMode="auto">
            <a:xfrm>
              <a:off x="6248400" y="2209800"/>
              <a:ext cx="716280" cy="43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5562600" y="2086428"/>
              <a:ext cx="2012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6200" y="5638800"/>
            <a:ext cx="1333763" cy="553998"/>
          </a:xfrm>
          <a:prstGeom prst="rect">
            <a:avLst/>
          </a:prstGeom>
          <a:solidFill>
            <a:schemeClr val="bg1"/>
          </a:solidFill>
          <a:ln w="38100">
            <a:solidFill>
              <a:srgbClr val="1507CF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DATA 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622425" y="5562600"/>
            <a:ext cx="4016375" cy="1269475"/>
            <a:chOff x="1622425" y="5562600"/>
            <a:chExt cx="4016375" cy="1269475"/>
          </a:xfrm>
        </p:grpSpPr>
        <p:pic>
          <p:nvPicPr>
            <p:cNvPr id="30" name="Picture 6" descr="http://image.shutterstock.com/display_pic_with_logo/885902/172681220/stock-vector-vintage-keys-keyholes-collection-of-antique-and-modern-keys-and-padlocks-vector-illustration-172681220.jpg"/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57" t="30499" r="4793" b="61842"/>
            <a:stretch/>
          </p:blipFill>
          <p:spPr bwMode="auto">
            <a:xfrm>
              <a:off x="2027669" y="6146275"/>
              <a:ext cx="896347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3932809" y="5650859"/>
              <a:ext cx="1138453" cy="553998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38100">
              <a:solidFill>
                <a:srgbClr val="1507C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Zc7*</a:t>
              </a: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" t="23432" r="52600" b="24040"/>
            <a:stretch/>
          </p:blipFill>
          <p:spPr bwMode="auto">
            <a:xfrm>
              <a:off x="5052094" y="6099779"/>
              <a:ext cx="586706" cy="732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3813279" y="5562600"/>
              <a:ext cx="1532168" cy="724261"/>
            </a:xfrm>
            <a:prstGeom prst="rect">
              <a:avLst/>
            </a:prstGeom>
            <a:noFill/>
            <a:ln w="50800">
              <a:solidFill>
                <a:srgbClr val="C62114"/>
              </a:solidFill>
              <a:prstDash val="lg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1622425" y="5915799"/>
              <a:ext cx="2012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562600" y="5653314"/>
            <a:ext cx="3491740" cy="950161"/>
            <a:chOff x="5562600" y="5653314"/>
            <a:chExt cx="3491740" cy="950161"/>
          </a:xfrm>
        </p:grpSpPr>
        <p:pic>
          <p:nvPicPr>
            <p:cNvPr id="37" name="Picture 6" descr="http://image.shutterstock.com/display_pic_with_logo/885902/172681220/stock-vector-vintage-keys-keyholes-collection-of-antique-and-modern-keys-and-padlocks-vector-illustration-172681220.jpg"/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59" t="56344" r="3630" b="34662"/>
            <a:stretch/>
          </p:blipFill>
          <p:spPr bwMode="auto">
            <a:xfrm>
              <a:off x="6348302" y="6146275"/>
              <a:ext cx="814498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7720577" y="5653314"/>
              <a:ext cx="1333763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507C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DATA 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562600" y="5896428"/>
              <a:ext cx="2012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45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1165225" y="0"/>
            <a:ext cx="683577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320" tIns="45160" rIns="90320" bIns="45160" anchor="ctr"/>
          <a:lstStyle>
            <a:lvl1pPr defTabSz="294163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94163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941638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94163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941638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9416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prstClr val="black"/>
                </a:solidFill>
                <a:latin typeface="Century Gothic" pitchFamily="34" charset="0"/>
              </a:rPr>
              <a:t>primitives: signatures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63000" y="0"/>
            <a:ext cx="3651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pic>
        <p:nvPicPr>
          <p:cNvPr id="34" name="Picture 33" descr="https://bitcoin.org/img/icons/open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909935"/>
            <a:ext cx="9144000" cy="48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hash function – one way function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200" y="1828800"/>
            <a:ext cx="1333763" cy="553998"/>
          </a:xfrm>
          <a:prstGeom prst="rect">
            <a:avLst/>
          </a:prstGeom>
          <a:solidFill>
            <a:schemeClr val="bg1"/>
          </a:solidFill>
          <a:ln w="38100">
            <a:solidFill>
              <a:srgbClr val="1507CF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DATA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22425" y="1828800"/>
            <a:ext cx="7272808" cy="566057"/>
            <a:chOff x="1622425" y="1828800"/>
            <a:chExt cx="7272808" cy="566057"/>
          </a:xfrm>
        </p:grpSpPr>
        <p:grpSp>
          <p:nvGrpSpPr>
            <p:cNvPr id="18" name="Group 17"/>
            <p:cNvGrpSpPr/>
            <p:nvPr/>
          </p:nvGrpSpPr>
          <p:grpSpPr>
            <a:xfrm>
              <a:off x="1622425" y="1840859"/>
              <a:ext cx="7272808" cy="553998"/>
              <a:chOff x="-2174295" y="1840859"/>
              <a:chExt cx="7272808" cy="55399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932809" y="1840859"/>
                <a:ext cx="1165704" cy="553998"/>
              </a:xfrm>
              <a:prstGeom prst="rect">
                <a:avLst/>
              </a:prstGeom>
              <a:blipFill>
                <a:blip r:embed="rId5"/>
                <a:tile tx="0" ty="0" sx="100000" sy="100000" flip="none" algn="tl"/>
              </a:blipFill>
              <a:ln w="38100">
                <a:solidFill>
                  <a:srgbClr val="1507C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1010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-2174295" y="2105799"/>
                <a:ext cx="58090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diamond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4022594" y="1828800"/>
              <a:ext cx="822661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H()</a:t>
              </a:r>
            </a:p>
          </p:txBody>
        </p:sp>
      </p:grp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0" y="2667000"/>
            <a:ext cx="9144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fixed length, unique and irreversible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easy to verify, computationally impossible to hack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4"/>
              </a:buBlip>
            </a:pPr>
            <a:r>
              <a:rPr lang="en-AU" altLang="en-US" sz="2400" dirty="0">
                <a:solidFill>
                  <a:srgbClr val="000000"/>
                </a:solidFill>
                <a:latin typeface="Century Gothic" pitchFamily="34" charset="0"/>
              </a:rPr>
              <a:t>‘digital signature’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7641995" y="2667000"/>
            <a:ext cx="1425805" cy="2248261"/>
            <a:chOff x="7641995" y="2667000"/>
            <a:chExt cx="1425805" cy="2248261"/>
          </a:xfrm>
        </p:grpSpPr>
        <p:pic>
          <p:nvPicPr>
            <p:cNvPr id="48" name="Picture 6" descr="http://image.shutterstock.com/display_pic_with_logo/885902/172681220/stock-vector-vintage-keys-keyholes-collection-of-antique-and-modern-keys-and-padlocks-vector-illustration-172681220.jpg"/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59" t="56344" r="3630" b="34662"/>
            <a:stretch/>
          </p:blipFill>
          <p:spPr bwMode="auto">
            <a:xfrm>
              <a:off x="8355751" y="3048000"/>
              <a:ext cx="712049" cy="39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Straight Arrow Connector 48"/>
            <p:cNvCxnSpPr/>
            <p:nvPr/>
          </p:nvCxnSpPr>
          <p:spPr>
            <a:xfrm>
              <a:off x="8305800" y="2667000"/>
              <a:ext cx="0" cy="13716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748825" y="4279259"/>
              <a:ext cx="1138453" cy="553998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rgbClr val="1507C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Zc7*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641995" y="4191000"/>
              <a:ext cx="1349605" cy="724261"/>
            </a:xfrm>
            <a:prstGeom prst="rect">
              <a:avLst/>
            </a:prstGeom>
            <a:noFill/>
            <a:ln w="50800">
              <a:solidFill>
                <a:srgbClr val="C62114"/>
              </a:solidFill>
              <a:prstDash val="lg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120" y="4715860"/>
            <a:ext cx="1576279" cy="2142139"/>
            <a:chOff x="6120" y="4715860"/>
            <a:chExt cx="1576279" cy="2142139"/>
          </a:xfrm>
        </p:grpSpPr>
        <p:sp>
          <p:nvSpPr>
            <p:cNvPr id="72" name="TextBox 71"/>
            <p:cNvSpPr txBox="1"/>
            <p:nvPr/>
          </p:nvSpPr>
          <p:spPr>
            <a:xfrm>
              <a:off x="6120" y="4715860"/>
              <a:ext cx="1576279" cy="2142139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38100">
              <a:solidFill>
                <a:srgbClr val="1507CF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3000" dirty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5725" y="4800600"/>
              <a:ext cx="1333763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507C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DATA 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3030" y="6184259"/>
              <a:ext cx="1138453" cy="553998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rgbClr val="1507C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Zc7*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6200" y="6096000"/>
              <a:ext cx="1349605" cy="724261"/>
            </a:xfrm>
            <a:prstGeom prst="rect">
              <a:avLst/>
            </a:prstGeom>
            <a:noFill/>
            <a:ln w="50800">
              <a:solidFill>
                <a:srgbClr val="C62114"/>
              </a:solidFill>
              <a:prstDash val="lg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582399" y="4724400"/>
            <a:ext cx="4017229" cy="2057400"/>
            <a:chOff x="1582399" y="4724400"/>
            <a:chExt cx="4017229" cy="2057400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1600200" y="6477000"/>
              <a:ext cx="27460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6" descr="http://image.shutterstock.com/display_pic_with_logo/885902/172681220/stock-vector-vintage-keys-keyholes-collection-of-antique-and-modern-keys-and-padlocks-vector-illustration-172681220.jpg"/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57" t="30499" r="4793" b="61842"/>
            <a:stretch/>
          </p:blipFill>
          <p:spPr bwMode="auto">
            <a:xfrm>
              <a:off x="2492375" y="5962470"/>
              <a:ext cx="896347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4433924" y="6227802"/>
              <a:ext cx="1165704" cy="55399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 w="38100">
              <a:solidFill>
                <a:srgbClr val="1507C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1010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1582399" y="5001399"/>
              <a:ext cx="2763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492375" y="4724400"/>
              <a:ext cx="822661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H()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433924" y="4741261"/>
              <a:ext cx="1165704" cy="55399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 w="38100">
              <a:solidFill>
                <a:srgbClr val="1507C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1010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791200" y="5005560"/>
            <a:ext cx="3327354" cy="1528770"/>
            <a:chOff x="5791200" y="5005560"/>
            <a:chExt cx="3327354" cy="152877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5791200" y="5005560"/>
              <a:ext cx="1580131" cy="5570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5851295" y="5867400"/>
              <a:ext cx="1520036" cy="66693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 Box 3"/>
            <p:cNvSpPr txBox="1">
              <a:spLocks noChangeArrowheads="1"/>
            </p:cNvSpPr>
            <p:nvPr/>
          </p:nvSpPr>
          <p:spPr bwMode="auto">
            <a:xfrm>
              <a:off x="7429730" y="5461032"/>
              <a:ext cx="1688824" cy="482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SzPct val="100000"/>
                <a:buNone/>
              </a:pPr>
              <a:r>
                <a:rPr lang="en-AU" altLang="en-US" sz="2400" b="1" dirty="0">
                  <a:solidFill>
                    <a:srgbClr val="000000"/>
                  </a:solidFill>
                  <a:latin typeface="Century Gothic" pitchFamily="34" charset="0"/>
                </a:rPr>
                <a:t>COMPARE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8903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|4.5|7.4|11.6|1.6|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444</Words>
  <Application>Microsoft Office PowerPoint</Application>
  <PresentationFormat>On-screen Show (4:3)</PresentationFormat>
  <Paragraphs>123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Verdana</vt:lpstr>
      <vt:lpstr>Office Theme</vt:lpstr>
      <vt:lpstr>Demystifying Bitcoin -nuts and bolts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E2E verifiable voting</dc:title>
  <dc:creator>seecs</dc:creator>
  <cp:lastModifiedBy>Taha Ali</cp:lastModifiedBy>
  <cp:revision>398</cp:revision>
  <dcterms:created xsi:type="dcterms:W3CDTF">2006-08-16T00:00:00Z</dcterms:created>
  <dcterms:modified xsi:type="dcterms:W3CDTF">2023-05-30T10:22:55Z</dcterms:modified>
</cp:coreProperties>
</file>